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3" r:id="rId2"/>
    <p:sldId id="296" r:id="rId3"/>
    <p:sldId id="297" r:id="rId4"/>
    <p:sldId id="298" r:id="rId5"/>
    <p:sldId id="291" r:id="rId6"/>
    <p:sldId id="300" r:id="rId7"/>
    <p:sldId id="301" r:id="rId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3B7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007" autoAdjust="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ФКНФМ</c:v>
                </c:pt>
                <c:pt idx="2">
                  <c:v>ФУІФЖ</c:v>
                </c:pt>
                <c:pt idx="3">
                  <c:v>ФБП</c:v>
                </c:pt>
                <c:pt idx="4">
                  <c:v>ФФВС</c:v>
                </c:pt>
                <c:pt idx="5">
                  <c:v>ФБГЕ</c:v>
                </c:pt>
                <c:pt idx="6">
                  <c:v>ФКМ</c:v>
                </c:pt>
                <c:pt idx="7">
                  <c:v>ФПІС</c:v>
                </c:pt>
                <c:pt idx="8">
                  <c:v>ПФ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3.03</c:v>
                </c:pt>
                <c:pt idx="1">
                  <c:v>15.38</c:v>
                </c:pt>
                <c:pt idx="2">
                  <c:v>33.85</c:v>
                </c:pt>
                <c:pt idx="3">
                  <c:v>38.549999999999997</c:v>
                </c:pt>
                <c:pt idx="4">
                  <c:v>43.08</c:v>
                </c:pt>
                <c:pt idx="5">
                  <c:v>59.52</c:v>
                </c:pt>
                <c:pt idx="6">
                  <c:v>82.93</c:v>
                </c:pt>
                <c:pt idx="7">
                  <c:v>84.62</c:v>
                </c:pt>
                <c:pt idx="8">
                  <c:v>97.2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8-417F-AED5-4750A9576E9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ФКНФМ</c:v>
                </c:pt>
                <c:pt idx="2">
                  <c:v>ФУІФЖ</c:v>
                </c:pt>
                <c:pt idx="3">
                  <c:v>ФБП</c:v>
                </c:pt>
                <c:pt idx="4">
                  <c:v>ФФВС</c:v>
                </c:pt>
                <c:pt idx="5">
                  <c:v>ФБГЕ</c:v>
                </c:pt>
                <c:pt idx="6">
                  <c:v>ФКМ</c:v>
                </c:pt>
                <c:pt idx="7">
                  <c:v>ФПІС</c:v>
                </c:pt>
                <c:pt idx="8">
                  <c:v>ПФ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1-8F88-417F-AED5-4750A9576E9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ФКНФМ</c:v>
                </c:pt>
                <c:pt idx="2">
                  <c:v>ФУІФЖ</c:v>
                </c:pt>
                <c:pt idx="3">
                  <c:v>ФБП</c:v>
                </c:pt>
                <c:pt idx="4">
                  <c:v>ФФВС</c:v>
                </c:pt>
                <c:pt idx="5">
                  <c:v>ФБГЕ</c:v>
                </c:pt>
                <c:pt idx="6">
                  <c:v>ФКМ</c:v>
                </c:pt>
                <c:pt idx="7">
                  <c:v>ФПІС</c:v>
                </c:pt>
                <c:pt idx="8">
                  <c:v>ПФ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2-8F88-417F-AED5-4750A9576E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123058944"/>
        <c:axId val="1123050624"/>
      </c:barChart>
      <c:catAx>
        <c:axId val="1123058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23050624"/>
        <c:crosses val="autoZero"/>
        <c:auto val="1"/>
        <c:lblAlgn val="ctr"/>
        <c:lblOffset val="100"/>
        <c:noMultiLvlLbl val="0"/>
      </c:catAx>
      <c:valAx>
        <c:axId val="112305062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23058944"/>
        <c:crosses val="autoZero"/>
        <c:crossBetween val="between"/>
        <c:majorUnit val="10"/>
        <c:min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EA-4F84-BC3D-D8BC7FF55F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EA-4F84-BC3D-D8BC7FF55F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EA-4F84-BC3D-D8BC7FF55FD9}"/>
              </c:ext>
            </c:extLst>
          </c:dPt>
          <c:dLbls>
            <c:dLbl>
              <c:idx val="0"/>
              <c:layout>
                <c:manualLayout>
                  <c:x val="4.8484434237386995E-3"/>
                  <c:y val="-0.43148637670291212"/>
                </c:manualLayout>
              </c:layout>
              <c:tx>
                <c:rich>
                  <a:bodyPr/>
                  <a:lstStyle/>
                  <a:p>
                    <a:fld id="{433E8524-50C7-439F-895B-C5CCBB4F9B0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DEA-4F84-BC3D-D8BC7FF55F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18808A8-4826-4C0D-82BF-74980AD4561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DEA-4F84-BC3D-D8BC7FF55F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2,19%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DEA-4F84-BC3D-D8BC7FF55F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так</c:v>
                </c:pt>
                <c:pt idx="1">
                  <c:v>ні</c:v>
                </c:pt>
                <c:pt idx="2">
                  <c:v>відповідь відсутня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90.85</c:v>
                </c:pt>
                <c:pt idx="1">
                  <c:v>6.96</c:v>
                </c:pt>
                <c:pt idx="2">
                  <c:v>2.19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DEA-4F84-BC3D-D8BC7FF55F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95156719540493"/>
          <c:y val="0.41321221196790509"/>
          <c:w val="0.17091911065464641"/>
          <c:h val="0.354667219486913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D723A-CFC6-4636-9006-2ABB84602F52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EAA96-54D6-47BF-ABCF-3EADE1F46D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9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2361" y="0"/>
            <a:ext cx="9144000" cy="1669002"/>
          </a:xfrm>
        </p:spPr>
        <p:txBody>
          <a:bodyPr anchor="b">
            <a:noAutofit/>
          </a:bodyPr>
          <a:lstStyle>
            <a:lvl1pPr algn="ctr">
              <a:defRPr sz="480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1BD82-D020-4C38-8A6B-CCD6EF0348D5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2CB08-693E-4032-8B14-2A6AA87CD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432" y="0"/>
            <a:ext cx="8852499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97E5B-1393-4A44-B618-320833D931A8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44B9-426C-421C-9670-E1B729D22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409251"/>
            <a:ext cx="2628900" cy="476771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527585"/>
            <a:ext cx="7734300" cy="4649377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DA681-7C92-4AF7-84BF-C62FE410ACA9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1CAAB-1F1E-4DED-AAE4-5BBA06DB1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3A7D-F1D9-4AE6-88D2-F430A8883C92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7D881-960A-4ED1-97A0-D43ACB4BB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945" y="0"/>
            <a:ext cx="8998258" cy="1325563"/>
          </a:xfrm>
        </p:spPr>
        <p:txBody>
          <a:bodyPr/>
          <a:lstStyle>
            <a:lvl1pPr>
              <a:defRPr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uk-UA" dirty="0"/>
              <a:t>Відредагуйте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36FA7-B649-439E-828C-89B3CCDC6993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B8B31-F5E0-445A-B707-59C0A12E8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5403850"/>
            <a:ext cx="132715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18" y="5112618"/>
            <a:ext cx="11046781" cy="1125702"/>
          </a:xfrm>
        </p:spPr>
        <p:txBody>
          <a:bodyPr anchor="b">
            <a:noAutofit/>
          </a:bodyPr>
          <a:lstStyle>
            <a:lvl1pPr>
              <a:defRPr sz="480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5118" y="6043931"/>
            <a:ext cx="10122332" cy="4571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36096-2E77-44FF-8065-E19A82ED5429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D652-CACE-457A-9D12-F871B0677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154" y="0"/>
            <a:ext cx="8980503" cy="1325563"/>
          </a:xfrm>
        </p:spPr>
        <p:txBody>
          <a:bodyPr/>
          <a:lstStyle>
            <a:lvl1pPr>
              <a:defRPr baseline="0">
                <a:latin typeface="+mj-lt"/>
                <a:ea typeface="Segoe UI Black" panose="020B0A02040204020203" pitchFamily="34" charset="0"/>
              </a:defRPr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0FB6-0672-404D-A643-F4DA6CF9D450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1921-7040-40CC-AEB0-A4894F241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344" y="0"/>
            <a:ext cx="8934527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21D1C-E71A-45BE-B2B4-B02A747A5AFB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F607D-5628-41E6-8825-64185C08C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827" y="0"/>
            <a:ext cx="9024891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B7CBB-4D9C-42E9-82A5-CB400EFB4CAC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1591-AA5C-4641-B64A-5437DF38A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6CBF1-CD8D-4E59-BFEE-33A8A8A4C8FB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E9E6D-CAFD-408D-9B1A-3F6CDAC4C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893345"/>
            <a:ext cx="3932237" cy="9574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dirty="0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527586"/>
            <a:ext cx="6172200" cy="4333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dirty="0"/>
              <a:t>Відредагуйте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850776"/>
            <a:ext cx="3932237" cy="30182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dirty="0"/>
              <a:t>Відредагуйте стиль зразка тексту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F32EA-F1BE-407D-BA79-E96B00C4FFC7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FD8F7-B4F2-44B7-A599-C414932BE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D7AA4-A671-4094-81C9-D3AC1A520564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2E954-2AA7-4DEC-A5E5-9A90FF60D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7C8399-311D-4AAF-B359-84F2470713DF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5FD660-8CC1-4520-9216-B87F4AE77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Рисунок 7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Рисунок 8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325563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62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266" y="158621"/>
            <a:ext cx="11184378" cy="4271336"/>
          </a:xfrm>
        </p:spPr>
        <p:txBody>
          <a:bodyPr anchor="ctr"/>
          <a:lstStyle/>
          <a:p>
            <a:pPr algn="ctr">
              <a:lnSpc>
                <a:spcPct val="200000"/>
              </a:lnSpc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 результати опитування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 якості організації та змістового наповнення практик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здобувачів випускних курсів першого (бакалаврського) 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рівня вищої освіти денної форми навчання</a:t>
            </a:r>
            <a:b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Херсонського державного університету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24435" y="5131293"/>
            <a:ext cx="7823014" cy="1411549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Доповідає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керівниця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446956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3FD38-0CAB-BBC3-0FC7-F9795DAE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залученості до опитування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B5F9CBE-E1FF-A1B2-2538-02D9D3C514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520440"/>
              </p:ext>
            </p:extLst>
          </p:nvPr>
        </p:nvGraphicFramePr>
        <p:xfrm>
          <a:off x="628274" y="1514906"/>
          <a:ext cx="10515600" cy="534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319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BF478-7F2B-A4F4-0262-F446D7FE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3" y="0"/>
            <a:ext cx="9328760" cy="1325563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Середній показник рівня задоволеності здобувачів</a:t>
            </a:r>
            <a:endParaRPr lang="uk-UA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9FA8EEC-0DF9-575E-4437-5E2239D87C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924277"/>
              </p:ext>
            </p:extLst>
          </p:nvPr>
        </p:nvGraphicFramePr>
        <p:xfrm>
          <a:off x="213063" y="1047565"/>
          <a:ext cx="11860567" cy="63041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436719">
                  <a:extLst>
                    <a:ext uri="{9D8B030D-6E8A-4147-A177-3AD203B41FA5}">
                      <a16:colId xmlns:a16="http://schemas.microsoft.com/office/drawing/2014/main" val="3874551606"/>
                    </a:ext>
                  </a:extLst>
                </a:gridCol>
                <a:gridCol w="2423848">
                  <a:extLst>
                    <a:ext uri="{9D8B030D-6E8A-4147-A177-3AD203B41FA5}">
                      <a16:colId xmlns:a16="http://schemas.microsoft.com/office/drawing/2014/main" val="985161503"/>
                    </a:ext>
                  </a:extLst>
                </a:gridCol>
              </a:tblGrid>
              <a:tr h="940726">
                <a:tc>
                  <a:txBody>
                    <a:bodyPr/>
                    <a:lstStyle/>
                    <a:p>
                      <a:pPr marL="2540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Запитання анкети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рівня задоволеності здобувачів за  </a:t>
                      </a:r>
                    </a:p>
                    <a:p>
                      <a:pPr marL="2286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бальною шкалою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extLst>
                  <a:ext uri="{0D108BD9-81ED-4DB2-BD59-A6C34878D82A}">
                    <a16:rowId xmlns:a16="http://schemas.microsoft.com/office/drawing/2014/main" val="3880634642"/>
                  </a:ext>
                </a:extLst>
              </a:tr>
              <a:tr h="302390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Чи відповідає Вашій спеціальності база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4,78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1145153785"/>
                  </a:ext>
                </a:extLst>
              </a:tr>
              <a:tr h="594458">
                <a:tc>
                  <a:txBody>
                    <a:bodyPr/>
                    <a:lstStyle/>
                    <a:p>
                      <a:pPr marR="203835"/>
                      <a:r>
                        <a:rPr lang="uk-UA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Чи знадобилися Вам здобуті в університеті теоретичні знання для виконання практичних завдань на базі проходження практики? 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4,57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553935760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Чи ознайомили Вас керівники практики від університету із порядком проходження і програмою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4,68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844506026"/>
                  </a:ext>
                </a:extLst>
              </a:tr>
              <a:tr h="594458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Чи ознайомили Вас керівники практики від університету із критеріями оцінювання та порядком захисту звіту про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4,70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2314414107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Чи були доступні керівники практики від університету для консультацій?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4,69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129460288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Чи достатня, на Вашу думку, кількість годин, виділених на проходження практики та для виконання програми практики? 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4,71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2308395951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Чи ознайомили Вас керівники практики від бази практики з особливостями проходження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4,74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1217654144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Чи були доступні керівники від бази практики для консультацій?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4,85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3177312551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Чи відповідає програма практики діяльності бази практики?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266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1391367685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Чи сприяло проходження практики формуванню у Вас професійних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1145704453"/>
                  </a:ext>
                </a:extLst>
              </a:tr>
              <a:tr h="297229"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Чи порекомендуєте Ви цю базу практики іншим здобувачам?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4,74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2848844954"/>
                  </a:ext>
                </a:extLst>
              </a:tr>
              <a:tr h="294288">
                <a:tc>
                  <a:txBody>
                    <a:bodyPr/>
                    <a:lstStyle/>
                    <a:p>
                      <a:r>
                        <a:rPr lang="uk-U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 бал</a:t>
                      </a:r>
                      <a:endParaRPr lang="uk-UA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/>
                </a:tc>
                <a:tc>
                  <a:txBody>
                    <a:bodyPr/>
                    <a:lstStyle/>
                    <a:p>
                      <a:pPr marL="102870" algn="ctr"/>
                      <a:r>
                        <a:rPr lang="uk-U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4,72</a:t>
                      </a:r>
                      <a:endParaRPr lang="uk-UA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77" marR="46177" marT="0" marB="0" anchor="ctr"/>
                </a:tc>
                <a:extLst>
                  <a:ext uri="{0D108BD9-81ED-4DB2-BD59-A6C34878D82A}">
                    <a16:rowId xmlns:a16="http://schemas.microsoft.com/office/drawing/2014/main" val="4054134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69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09493-F5CF-0E34-0DCA-C94A37851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331" y="0"/>
            <a:ext cx="9756559" cy="1325563"/>
          </a:xfrm>
        </p:spPr>
        <p:txBody>
          <a:bodyPr/>
          <a:lstStyle/>
          <a:p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самостійно обирати базу практики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50F9EFF-A637-CE58-F911-29431A552F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254927"/>
              </p:ext>
            </p:extLst>
          </p:nvPr>
        </p:nvGraphicFramePr>
        <p:xfrm>
          <a:off x="838200" y="1825625"/>
          <a:ext cx="10515600" cy="482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2025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Позитивні сторони практики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855458"/>
              </p:ext>
            </p:extLst>
          </p:nvPr>
        </p:nvGraphicFramePr>
        <p:xfrm>
          <a:off x="363984" y="1392072"/>
          <a:ext cx="11828016" cy="6640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8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ru-RU" sz="2800" b="0" i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Можливість набуття нових знань та досвіду;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endParaRPr lang="uk-UA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98634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Вдосконалення професійних </a:t>
                      </a:r>
                      <a:r>
                        <a:rPr lang="uk-UA" sz="2800" b="0" i="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endParaRPr lang="uk-UA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Набуття необхідного практичного досвіду;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4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Зручне розташування бази практики;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412">
                <a:tc>
                  <a:txBody>
                    <a:bodyPr/>
                    <a:lstStyle/>
                    <a:p>
                      <a:pPr lvl="0"/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Перебування у професійному середовищі;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Кваліфіковане керівництво практикою.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381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50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Пропозиції здобувачів щодо покращення практики</a:t>
            </a:r>
            <a:endParaRPr lang="ru-RU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403685"/>
              </p:ext>
            </p:extLst>
          </p:nvPr>
        </p:nvGraphicFramePr>
        <p:xfrm>
          <a:off x="363984" y="1392072"/>
          <a:ext cx="11828016" cy="6640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8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ru-RU" sz="2800" b="0" i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r>
                        <a:rPr lang="uk-UA" sz="2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Збільшення термінів проходження практики;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endParaRPr lang="uk-UA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98634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r>
                        <a:rPr lang="uk-UA" sz="2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Розширення списку баз практик;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endParaRPr lang="uk-UA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Зменшення педагогічних блоків;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b="0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412">
                <a:tc>
                  <a:txBody>
                    <a:bodyPr/>
                    <a:lstStyle/>
                    <a:p>
                      <a:pPr lvl="0" fontAlgn="base"/>
                      <a:r>
                        <a:rPr lang="uk-UA" sz="280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Зменшення кількості </a:t>
                      </a:r>
                      <a:r>
                        <a:rPr lang="uk-UA" sz="280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звітньої</a:t>
                      </a:r>
                      <a:r>
                        <a:rPr lang="uk-UA" sz="280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документації;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4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Можливість зміни/перегляду графіку проходження різних видів практики;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Оновлення матеріально-технічної бази на базах практики та ХДУ.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28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381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01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7CCE5-B7E4-D105-1B8F-66C9E6AC0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 РІШЕННЯ: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67AA93-42CA-CDBB-9012-F1D859ACC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7" y="1825624"/>
            <a:ext cx="11434439" cy="473497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Завідувачам кафедр спільно із гарантами освітніх програм першого (бакалаврського) рівня вищої освіти та керівниками практик: </a:t>
            </a:r>
          </a:p>
          <a:p>
            <a:pPr marL="0" indent="0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1) проаналізувати й врахувати результати опитування при перегляді освітніх програм, програм практик та під час організації взаємодії зі здобувачами;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2) розглянути питання про можливості зміни тривалості та графіку проходження практики, обговоривши його на засіданнях кафедр;</a:t>
            </a:r>
          </a:p>
          <a:p>
            <a:pPr marL="0" indent="0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3)працювати над удосконаленням програм практик, навчально-методичним забезпеченням для проходження практики та переліком документів для звітування з практики.</a:t>
            </a:r>
          </a:p>
          <a:p>
            <a:pPr>
              <a:buFontTx/>
              <a:buChar char="-"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31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rgbClr val="FFFFFF"/>
      </a:dk1>
      <a:lt1>
        <a:srgbClr val="FFFFFF"/>
      </a:lt1>
      <a:dk2>
        <a:srgbClr val="FFFFF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2">
      <a:majorFont>
        <a:latin typeface="Roboto Slab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2" id="{731DA0DC-1A5A-446D-AE5C-CC6B476A61FE}" vid="{D878CF6E-6BA0-4F24-9239-9595AC8D02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1703</TotalTime>
  <Words>409</Words>
  <Application>Microsoft Office PowerPoint</Application>
  <PresentationFormat>Широкоэкранный</PresentationFormat>
  <Paragraphs>58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Roboto Slab</vt:lpstr>
      <vt:lpstr>Segoe UI</vt:lpstr>
      <vt:lpstr>Times New Roman</vt:lpstr>
      <vt:lpstr>Тема Office</vt:lpstr>
      <vt:lpstr>Про результати опитування  щодо якості організації та змістового наповнення практик  здобувачів випускних курсів першого (бакалаврського)  рівня вищої освіти денної форми навчання Херсонського державного університету</vt:lpstr>
      <vt:lpstr>Рівень залученості до опитування</vt:lpstr>
      <vt:lpstr>Середній показник рівня задоволеності здобувачів</vt:lpstr>
      <vt:lpstr>Можливість самостійно обирати базу практики</vt:lpstr>
      <vt:lpstr>Позитивні сторони практики</vt:lpstr>
      <vt:lpstr>Пропозиції здобувачів щодо покращення практики</vt:lpstr>
      <vt:lpstr>ПРОЄКТ  РІШЕННЯ: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Лемещук Олександр Ігорович</dc:creator>
  <cp:lastModifiedBy>Черкашина Татьяна Александровна</cp:lastModifiedBy>
  <cp:revision>172</cp:revision>
  <dcterms:created xsi:type="dcterms:W3CDTF">2020-05-15T11:51:57Z</dcterms:created>
  <dcterms:modified xsi:type="dcterms:W3CDTF">2022-05-18T10:25:50Z</dcterms:modified>
</cp:coreProperties>
</file>